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  <p:sldId id="262" r:id="rId5"/>
    <p:sldId id="259" r:id="rId6"/>
    <p:sldId id="257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821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312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253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885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9062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574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527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35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330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590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6018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6B18-6AEE-4B9F-8898-C25176C116AF}" type="datetimeFigureOut">
              <a:rPr lang="pl-PL" smtClean="0"/>
              <a:t>02.09.2021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78C0D-8948-47DF-8C19-0186FC1CFF5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3616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edukacja-i-nauka/szczepienia-uczniow-od-12-roku-zycia--materialy-informacyjn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gov.pl/web/edukacja-i-nauka/organizacja-szczepien--informacja-dla-dyrektorow-szkol-i-placowek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pl/web/szczepimysie/szczepienie-przeciwko-covid-19www.pacjent.gov.pl/" TargetMode="External"/><Relationship Id="rId7" Type="http://schemas.openxmlformats.org/officeDocument/2006/relationships/hyperlink" Target="http://www.gov.pl/web/edukacja-i-nauka/bezpieczny-powrot-do-szkoly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nfz.gov.pl/" TargetMode="External"/><Relationship Id="rId5" Type="http://schemas.openxmlformats.org/officeDocument/2006/relationships/hyperlink" Target="http://www.szczepienia.pzh.gov.pl/" TargetMode="External"/><Relationship Id="rId4" Type="http://schemas.openxmlformats.org/officeDocument/2006/relationships/hyperlink" Target="http://www.gov.pl/web/gis/szczepienia4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kuratorium.katowice.pl/index.php/kuratorium/aktualnosci/wytyczne-gis-mz-i-men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pole tekstowe 5"/>
          <p:cNvSpPr txBox="1"/>
          <p:nvPr/>
        </p:nvSpPr>
        <p:spPr>
          <a:xfrm>
            <a:off x="3635896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pSp>
        <p:nvGrpSpPr>
          <p:cNvPr id="8" name="Grupa 7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9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Łącznik łamany 10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2" descr="Grantowe tło. Pośrodku napis Szczepienia uczniów od 12. roku życia – materiały informacyjne. Po lewej stronie napisu ikonka strzykawki i litery &quot;I&quot; w okręgu. Na dole po lewej stronie logotyp Ministerstwa Edukacji i Nauki. 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64" y="1700808"/>
            <a:ext cx="665674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Prostokąt 13"/>
          <p:cNvSpPr/>
          <p:nvPr/>
        </p:nvSpPr>
        <p:spPr>
          <a:xfrm>
            <a:off x="340708" y="4797152"/>
            <a:ext cx="80672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hlinkClick r:id="rId3"/>
              </a:rPr>
              <a:t>https://www.gov.pl/web/edukacja-i-nauka/szczepienia-uczniow-od-12-roku-zycia--</a:t>
            </a:r>
            <a:r>
              <a:rPr lang="pl-PL" dirty="0" smtClean="0">
                <a:hlinkClick r:id="rId3"/>
              </a:rPr>
              <a:t>materialy-informacyjne</a:t>
            </a:r>
            <a:endParaRPr lang="pl-PL" dirty="0" smtClean="0"/>
          </a:p>
          <a:p>
            <a:endParaRPr lang="pl-PL" dirty="0"/>
          </a:p>
          <a:p>
            <a:r>
              <a:rPr lang="pl-PL" dirty="0">
                <a:hlinkClick r:id="rId5"/>
              </a:rPr>
              <a:t>https://www.gov.pl/web/edukacja-i-nauka/organizacja-szczepien--informacja-dla-dyrektorow-szkol-i-placowek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48500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Prostokąt 5"/>
          <p:cNvSpPr/>
          <p:nvPr/>
        </p:nvSpPr>
        <p:spPr>
          <a:xfrm>
            <a:off x="504876" y="1443841"/>
            <a:ext cx="790305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l-PL" b="1" dirty="0"/>
              <a:t>Pytania w sprawie szczepień uczniów – specjalny adres mailowy </a:t>
            </a:r>
          </a:p>
          <a:p>
            <a:pPr fontAlgn="base"/>
            <a:r>
              <a:rPr lang="pl-PL" sz="2800" b="1" dirty="0"/>
              <a:t>Od 25 sierpnia działa specjalny adres mailowy </a:t>
            </a:r>
            <a:endParaRPr lang="pl-PL" sz="2800" b="1" dirty="0" smtClean="0"/>
          </a:p>
          <a:p>
            <a:pPr fontAlgn="base"/>
            <a:r>
              <a:rPr lang="pl-PL" sz="3200" b="1" dirty="0" smtClean="0"/>
              <a:t>szczepienia-dzieci@gis.gov.pl</a:t>
            </a:r>
            <a:r>
              <a:rPr lang="pl-PL" dirty="0"/>
              <a:t>, </a:t>
            </a:r>
            <a:endParaRPr lang="pl-PL" dirty="0" smtClean="0"/>
          </a:p>
          <a:p>
            <a:pPr fontAlgn="base"/>
            <a:r>
              <a:rPr lang="pl-PL" dirty="0" smtClean="0"/>
              <a:t>na </a:t>
            </a:r>
            <a:r>
              <a:rPr lang="pl-PL" dirty="0"/>
              <a:t>który rodzice i opiekunowie mogą wysyłać pytania związane ze szczepieniami uczniów. Na wiadomości odpowiadają specjaliści z Głównego Inspektoratu Sanitarnego oraz Urzędu Rejestracji Produktów Leczniczych, Wyrobów Medycznych i Produktów Biobójczych. </a:t>
            </a:r>
          </a:p>
          <a:p>
            <a:pPr fontAlgn="base"/>
            <a:r>
              <a:rPr lang="pl-PL" dirty="0"/>
              <a:t>Zachęcamy rodziców, którzy mają wątpliwości związane ze szczepieniami dzieci, do skorzystania z możliwości zadawania pytań ekspertom.</a:t>
            </a:r>
          </a:p>
        </p:txBody>
      </p:sp>
    </p:spTree>
    <p:extLst>
      <p:ext uri="{BB962C8B-B14F-4D97-AF65-F5344CB8AC3E}">
        <p14:creationId xmlns:p14="http://schemas.microsoft.com/office/powerpoint/2010/main" val="172893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26" t="20345" r="22461" b="24857"/>
          <a:stretch/>
        </p:blipFill>
        <p:spPr bwMode="auto">
          <a:xfrm>
            <a:off x="323401" y="1556792"/>
            <a:ext cx="8137031" cy="4399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09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pole tekstowe 6"/>
          <p:cNvSpPr txBox="1"/>
          <p:nvPr/>
        </p:nvSpPr>
        <p:spPr>
          <a:xfrm>
            <a:off x="3635896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pSp>
        <p:nvGrpSpPr>
          <p:cNvPr id="9" name="Grupa 8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10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" name="Łącznik łamany 11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Prostokąt 12"/>
          <p:cNvSpPr/>
          <p:nvPr/>
        </p:nvSpPr>
        <p:spPr>
          <a:xfrm>
            <a:off x="2051720" y="808482"/>
            <a:ext cx="998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 err="1" smtClean="0"/>
              <a:t>MEiN</a:t>
            </a:r>
            <a:endParaRPr lang="pl-PL" sz="2800" b="1" dirty="0"/>
          </a:p>
        </p:txBody>
      </p:sp>
      <p:sp>
        <p:nvSpPr>
          <p:cNvPr id="14" name="Prostokąt 13"/>
          <p:cNvSpPr/>
          <p:nvPr/>
        </p:nvSpPr>
        <p:spPr>
          <a:xfrm>
            <a:off x="324886" y="1363254"/>
            <a:ext cx="809893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l-PL" b="1" dirty="0"/>
              <a:t>Wrześniowe szczepienia w szkołach</a:t>
            </a:r>
          </a:p>
          <a:p>
            <a:pPr algn="just" fontAlgn="base"/>
            <a:r>
              <a:rPr lang="pl-PL" dirty="0" smtClean="0"/>
              <a:t>Już </a:t>
            </a:r>
            <a:r>
              <a:rPr lang="pl-PL" dirty="0"/>
              <a:t>od czerwca rodzice mogą rejestrować na szczepienie dzieci, które ukończyły 12. rok życia. Uczniowie są szczepieni w punktach populacyjnych i powszechnych.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We </a:t>
            </a:r>
            <a:r>
              <a:rPr lang="pl-PL" dirty="0"/>
              <a:t>wrześniu będzie to możliwe w szkołach. Szkoła będzie mogła również zorganizować dowóz uczniów do punktu szczepień albo mobilna jednostka szczepień dojedzie do szkoły.</a:t>
            </a:r>
          </a:p>
          <a:p>
            <a:pPr algn="just" fontAlgn="base"/>
            <a:endParaRPr lang="pl-PL" sz="2000" b="1" dirty="0" smtClean="0"/>
          </a:p>
          <a:p>
            <a:pPr algn="just" fontAlgn="base"/>
            <a:r>
              <a:rPr lang="pl-PL" sz="2000" b="1" dirty="0" smtClean="0"/>
              <a:t>W </a:t>
            </a:r>
            <a:r>
              <a:rPr lang="pl-PL" sz="2000" b="1" dirty="0"/>
              <a:t>pierwszym tygodniu września będzie prowadzony w szkołach tydzień informacyjny o szczepieniach. </a:t>
            </a:r>
            <a:endParaRPr lang="pl-PL" sz="2000" b="1" dirty="0" smtClean="0"/>
          </a:p>
          <a:p>
            <a:pPr algn="just" fontAlgn="base"/>
            <a:r>
              <a:rPr lang="pl-PL" sz="2000" b="1" dirty="0" smtClean="0"/>
              <a:t>Odbędą </a:t>
            </a:r>
            <a:r>
              <a:rPr lang="pl-PL" sz="2000" b="1" dirty="0"/>
              <a:t>się lekcje o zdrowiu oraz spotkania 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z </a:t>
            </a:r>
            <a:r>
              <a:rPr lang="pl-PL" sz="2000" b="1" dirty="0"/>
              <a:t>rodzicami </a:t>
            </a:r>
            <a:r>
              <a:rPr lang="pl-PL" sz="2000" b="1" dirty="0" smtClean="0"/>
              <a:t>o </a:t>
            </a:r>
            <a:r>
              <a:rPr lang="pl-PL" sz="2000" b="1" dirty="0"/>
              <a:t>charakterze informacyjno-edukacyjnym. </a:t>
            </a:r>
            <a:endParaRPr lang="pl-PL" sz="2000" b="1" dirty="0" smtClean="0"/>
          </a:p>
          <a:p>
            <a:pPr algn="just" fontAlgn="base"/>
            <a:r>
              <a:rPr lang="pl-PL" sz="2000" b="1" dirty="0" smtClean="0"/>
              <a:t>W </a:t>
            </a:r>
            <a:r>
              <a:rPr lang="pl-PL" sz="2000" b="1" dirty="0"/>
              <a:t>drugim tygodniu zostaną zebrane deklaracje od rodziców i wypełnione formularze ze zgodą, tak by w trzecim tygodniu września ruszyć ze szczepieniami uczniów.</a:t>
            </a:r>
          </a:p>
        </p:txBody>
      </p:sp>
    </p:spTree>
    <p:extLst>
      <p:ext uri="{BB962C8B-B14F-4D97-AF65-F5344CB8AC3E}">
        <p14:creationId xmlns:p14="http://schemas.microsoft.com/office/powerpoint/2010/main" val="235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Prostokąt 5"/>
          <p:cNvSpPr/>
          <p:nvPr/>
        </p:nvSpPr>
        <p:spPr>
          <a:xfrm>
            <a:off x="395536" y="1484784"/>
            <a:ext cx="80123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Przydatne strony </a:t>
            </a:r>
            <a:r>
              <a:rPr lang="pl-PL" b="1" dirty="0" smtClean="0"/>
              <a:t>internetowe</a:t>
            </a:r>
          </a:p>
          <a:p>
            <a:endParaRPr lang="pl-PL" dirty="0"/>
          </a:p>
          <a:p>
            <a:r>
              <a:rPr lang="pl-PL" b="1" dirty="0">
                <a:hlinkClick r:id="rId3"/>
              </a:rPr>
              <a:t>www.gov.pl/web/szczepimysie/szczepienie-przeciwko-covid-19www.pacjent.gov.pl</a:t>
            </a:r>
            <a:r>
              <a:rPr lang="pl-PL" b="1" dirty="0" smtClean="0">
                <a:hlinkClick r:id="rId3"/>
              </a:rPr>
              <a:t>/</a:t>
            </a:r>
            <a:endParaRPr lang="pl-PL" b="1" dirty="0" smtClean="0"/>
          </a:p>
          <a:p>
            <a:endParaRPr lang="pl-PL" dirty="0"/>
          </a:p>
          <a:p>
            <a:r>
              <a:rPr lang="pl-PL" b="1" dirty="0" smtClean="0">
                <a:hlinkClick r:id="rId4"/>
              </a:rPr>
              <a:t>www.gov.pl/web/gis/szczepienia4</a:t>
            </a:r>
            <a:endParaRPr lang="pl-PL" b="1" dirty="0" smtClean="0"/>
          </a:p>
          <a:p>
            <a:endParaRPr lang="pl-PL" dirty="0"/>
          </a:p>
          <a:p>
            <a:r>
              <a:rPr lang="pl-PL" b="1" dirty="0">
                <a:hlinkClick r:id="rId5"/>
              </a:rPr>
              <a:t>www.szczepienia.pzh.gov.pl</a:t>
            </a:r>
            <a:r>
              <a:rPr lang="pl-PL" b="1" dirty="0" smtClean="0">
                <a:hlinkClick r:id="rId5"/>
              </a:rPr>
              <a:t>/</a:t>
            </a:r>
            <a:endParaRPr lang="pl-PL" b="1" dirty="0" smtClean="0"/>
          </a:p>
          <a:p>
            <a:endParaRPr lang="pl-PL" dirty="0"/>
          </a:p>
          <a:p>
            <a:r>
              <a:rPr lang="pl-PL" b="1" dirty="0">
                <a:hlinkClick r:id="rId6"/>
              </a:rPr>
              <a:t>www.nfz.gov.pl</a:t>
            </a:r>
            <a:r>
              <a:rPr lang="pl-PL" b="1" dirty="0" smtClean="0">
                <a:hlinkClick r:id="rId6"/>
              </a:rPr>
              <a:t>/</a:t>
            </a:r>
            <a:endParaRPr lang="pl-PL" b="1" dirty="0" smtClean="0"/>
          </a:p>
          <a:p>
            <a:endParaRPr lang="pl-PL" dirty="0"/>
          </a:p>
          <a:p>
            <a:r>
              <a:rPr lang="pl-PL" b="1" dirty="0" smtClean="0">
                <a:hlinkClick r:id="rId7"/>
              </a:rPr>
              <a:t>www.gov.pl/web/edukacja-i-nauka/bezpieczny-powrot-do-szkoly</a:t>
            </a:r>
            <a:endParaRPr lang="pl-PL" b="1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97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3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" name="Łącznik łamany 4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pole tekstowe 5"/>
          <p:cNvSpPr txBox="1"/>
          <p:nvPr/>
        </p:nvSpPr>
        <p:spPr>
          <a:xfrm>
            <a:off x="3635896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pSp>
        <p:nvGrpSpPr>
          <p:cNvPr id="8" name="Grupa 7"/>
          <p:cNvGrpSpPr/>
          <p:nvPr/>
        </p:nvGrpSpPr>
        <p:grpSpPr>
          <a:xfrm>
            <a:off x="308997" y="239309"/>
            <a:ext cx="8098935" cy="664875"/>
            <a:chOff x="308997" y="239309"/>
            <a:chExt cx="8098935" cy="664875"/>
          </a:xfrm>
        </p:grpSpPr>
        <p:pic>
          <p:nvPicPr>
            <p:cNvPr id="9" name="Obraz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76" y="326393"/>
              <a:ext cx="407988" cy="544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 rot="10800000" flipV="1">
              <a:off x="504876" y="239309"/>
              <a:ext cx="2952328" cy="261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449263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altLang="pl-PL" sz="1100" b="0" i="0" u="none" strike="noStrike" cap="none" normalizeH="0" baseline="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w Cen MT Condensed Extra Bold" pitchFamily="34" charset="-18"/>
                  <a:ea typeface="Calibri" pitchFamily="34" charset="0"/>
                  <a:cs typeface="Times New Roman" pitchFamily="18" charset="0"/>
                </a:rPr>
                <a:t>Technikum nr 1 im. M. Kopernika w Żorach</a:t>
              </a:r>
              <a:endParaRPr kumimoji="0" lang="pl-PL" alt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Łącznik łamany 10"/>
            <p:cNvCxnSpPr/>
            <p:nvPr/>
          </p:nvCxnSpPr>
          <p:spPr>
            <a:xfrm rot="10800000" flipV="1">
              <a:off x="308997" y="476668"/>
              <a:ext cx="8098935" cy="427516"/>
            </a:xfrm>
            <a:prstGeom prst="bentConnector3">
              <a:avLst>
                <a:gd name="adj1" fmla="val 90860"/>
              </a:avLst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rostokąt 11"/>
          <p:cNvSpPr/>
          <p:nvPr/>
        </p:nvSpPr>
        <p:spPr>
          <a:xfrm>
            <a:off x="2051720" y="808482"/>
            <a:ext cx="3848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800" b="1" dirty="0" smtClean="0"/>
              <a:t>Wytyczne GIS, </a:t>
            </a:r>
            <a:r>
              <a:rPr lang="pl-PL" sz="2800" b="1" dirty="0" err="1" smtClean="0"/>
              <a:t>MZ</a:t>
            </a:r>
            <a:r>
              <a:rPr lang="pl-PL" sz="2800" b="1" dirty="0" smtClean="0"/>
              <a:t> i MEN</a:t>
            </a:r>
            <a:endParaRPr lang="pl-PL" sz="2800" b="1" dirty="0"/>
          </a:p>
        </p:txBody>
      </p:sp>
      <p:pic>
        <p:nvPicPr>
          <p:cNvPr id="13" name="Picture 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04831"/>
            <a:ext cx="7512644" cy="3180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Prostokąt 13"/>
          <p:cNvSpPr/>
          <p:nvPr/>
        </p:nvSpPr>
        <p:spPr>
          <a:xfrm>
            <a:off x="529102" y="5445224"/>
            <a:ext cx="79551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hlinkClick r:id="rId3"/>
              </a:rPr>
              <a:t>https://kuratorium.katowice.pl/index.php/kuratorium/aktualnosci/wytyczne-gis-mz-i-men/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89242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304</Words>
  <Application>Microsoft Office PowerPoint</Application>
  <PresentationFormat>Pokaz na ekranie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Tw Cen MT Condensed Extra 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Użytkownik systemu Windows</cp:lastModifiedBy>
  <cp:revision>4</cp:revision>
  <dcterms:created xsi:type="dcterms:W3CDTF">2021-08-29T15:26:55Z</dcterms:created>
  <dcterms:modified xsi:type="dcterms:W3CDTF">2021-09-02T13:49:27Z</dcterms:modified>
</cp:coreProperties>
</file>